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ooper Black" panose="0208090404030B020404" pitchFamily="18" charset="0"/>
      <p:regular r:id="rId13"/>
    </p:embeddedFont>
    <p:embeddedFont>
      <p:font typeface="RQND Pro UltraWide" panose="020B0604020202020204" charset="0"/>
      <p:regular r:id="rId14"/>
    </p:embeddedFont>
    <p:embeddedFont>
      <p:font typeface="Telegraf" panose="020B0604020202020204" charset="0"/>
      <p:regular r:id="rId15"/>
    </p:embeddedFont>
    <p:embeddedFont>
      <p:font typeface="Telegraf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B75988-2141-2772-1609-1059E687E7F5}" v="2134" dt="2025-04-17T05:17:48.9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uhammadsaoodsarwar/drone-vs-bird/data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329978" y="3252915"/>
            <a:ext cx="15290589" cy="1712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482"/>
              </a:lnSpc>
              <a:spcBef>
                <a:spcPct val="0"/>
              </a:spcBef>
            </a:pPr>
            <a:r>
              <a:rPr lang="en-US" sz="72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</a:rPr>
              <a:t>Drone Vs Bird Classification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2965265"/>
            <a:ext cx="16975727" cy="39567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36"/>
              </a:lnSpc>
            </a:pPr>
            <a:r>
              <a:rPr lang="en-US" sz="60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</a:rPr>
              <a:t>References</a:t>
            </a:r>
          </a:p>
          <a:p>
            <a:pPr marL="342900" indent="-342900">
              <a:lnSpc>
                <a:spcPts val="8136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Cooper Black"/>
                <a:ea typeface="+mn-lt"/>
                <a:cs typeface="+mn-lt"/>
              </a:rPr>
              <a:t>Sarwar, M. S. (n.d.). </a:t>
            </a:r>
            <a:r>
              <a:rPr lang="en-US" sz="2400" i="1" dirty="0">
                <a:solidFill>
                  <a:schemeClr val="bg1"/>
                </a:solidFill>
                <a:latin typeface="Cooper Black"/>
                <a:ea typeface="+mn-lt"/>
                <a:cs typeface="+mn-lt"/>
              </a:rPr>
              <a:t>Drone vs Bird Dataset</a:t>
            </a:r>
            <a:r>
              <a:rPr lang="en-US" sz="2400" dirty="0">
                <a:solidFill>
                  <a:schemeClr val="bg1"/>
                </a:solidFill>
                <a:latin typeface="Cooper Black"/>
                <a:ea typeface="+mn-lt"/>
                <a:cs typeface="+mn-lt"/>
              </a:rPr>
              <a:t> [Dataset].Kaggle. </a:t>
            </a:r>
            <a:endParaRPr lang="en-US" sz="2400" dirty="0">
              <a:solidFill>
                <a:schemeClr val="bg1"/>
              </a:solidFill>
              <a:latin typeface="Cooper Black"/>
              <a:ea typeface="+mn-lt"/>
              <a:cs typeface="+mn-lt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ts val="8136"/>
              </a:lnSpc>
            </a:pPr>
            <a:r>
              <a:rPr lang="en-US" sz="2400" dirty="0">
                <a:solidFill>
                  <a:schemeClr val="bg1"/>
                </a:solidFill>
                <a:latin typeface="Cooper Black"/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https://www.kaggle.com/datasets/muhammadsaoodsarwar/drone-vs-bird/data</a:t>
            </a:r>
            <a:endParaRPr lang="en-US" sz="2400">
              <a:solidFill>
                <a:schemeClr val="bg1"/>
              </a:solidFill>
              <a:latin typeface="Cooper Black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ts val="8136"/>
              </a:lnSpc>
            </a:pPr>
            <a:endParaRPr lang="en-US" sz="2400" dirty="0">
              <a:solidFill>
                <a:srgbClr val="DEF0FF"/>
              </a:solidFill>
              <a:latin typeface="Cooper Black"/>
              <a:ea typeface="RQND Pro UltraWide"/>
              <a:cs typeface="RQND Pro UltraWide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06530" y="6275610"/>
            <a:ext cx="7253589" cy="439015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782009" y="1831610"/>
            <a:ext cx="16230600" cy="4714531"/>
            <a:chOff x="0" y="0"/>
            <a:chExt cx="5795662" cy="168347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795662" cy="1683476"/>
            </a:xfrm>
            <a:custGeom>
              <a:avLst/>
              <a:gdLst/>
              <a:ahLst/>
              <a:cxnLst/>
              <a:rect l="l" t="t" r="r" b="b"/>
              <a:pathLst>
                <a:path w="5795662" h="1683476">
                  <a:moveTo>
                    <a:pt x="563564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523456"/>
                  </a:lnTo>
                  <a:lnTo>
                    <a:pt x="160020" y="1683476"/>
                  </a:lnTo>
                  <a:lnTo>
                    <a:pt x="5635642" y="1683476"/>
                  </a:lnTo>
                  <a:lnTo>
                    <a:pt x="5795662" y="1523456"/>
                  </a:lnTo>
                  <a:lnTo>
                    <a:pt x="5795662" y="160020"/>
                  </a:lnTo>
                  <a:lnTo>
                    <a:pt x="563564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63500" y="6350"/>
              <a:ext cx="5668662" cy="1613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009111" y="3253923"/>
            <a:ext cx="11772136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48"/>
              </a:lnSpc>
            </a:pPr>
            <a:r>
              <a:rPr lang="en-US" sz="80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  <a:sym typeface="RQND Pro UltraWide"/>
              </a:rPr>
              <a:t>Thank You</a:t>
            </a:r>
            <a:endParaRPr lang="en-US" sz="8000" dirty="0">
              <a:solidFill>
                <a:srgbClr val="DEF0FF"/>
              </a:solidFill>
              <a:latin typeface="Cooper Black"/>
              <a:ea typeface="RQND Pro UltraWide"/>
              <a:cs typeface="RQND Pro UltraWi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028700" y="5846590"/>
            <a:ext cx="5849736" cy="3406655"/>
            <a:chOff x="0" y="0"/>
            <a:chExt cx="3341946" cy="194621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341946" cy="1946218"/>
            </a:xfrm>
            <a:custGeom>
              <a:avLst/>
              <a:gdLst/>
              <a:ahLst/>
              <a:cxnLst/>
              <a:rect l="l" t="t" r="r" b="b"/>
              <a:pathLst>
                <a:path w="3341946" h="1946218">
                  <a:moveTo>
                    <a:pt x="3103821" y="0"/>
                  </a:moveTo>
                  <a:lnTo>
                    <a:pt x="3341946" y="238125"/>
                  </a:lnTo>
                  <a:lnTo>
                    <a:pt x="3341946" y="1708093"/>
                  </a:lnTo>
                  <a:lnTo>
                    <a:pt x="3103821" y="1946218"/>
                  </a:lnTo>
                  <a:lnTo>
                    <a:pt x="238125" y="1946218"/>
                  </a:lnTo>
                  <a:lnTo>
                    <a:pt x="0" y="170809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103821" y="0"/>
                  </a:lnTo>
                  <a:close/>
                </a:path>
              </a:pathLst>
            </a:custGeom>
            <a:blipFill>
              <a:blip r:embed="rId3"/>
              <a:stretch>
                <a:fillRect l="-12581" t="-99530" r="-61825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028700" y="2444989"/>
            <a:ext cx="5849736" cy="3406655"/>
            <a:chOff x="0" y="0"/>
            <a:chExt cx="3341946" cy="194621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341946" cy="1946218"/>
            </a:xfrm>
            <a:custGeom>
              <a:avLst/>
              <a:gdLst/>
              <a:ahLst/>
              <a:cxnLst/>
              <a:rect l="l" t="t" r="r" b="b"/>
              <a:pathLst>
                <a:path w="3341946" h="1946218">
                  <a:moveTo>
                    <a:pt x="3103821" y="0"/>
                  </a:moveTo>
                  <a:lnTo>
                    <a:pt x="3341946" y="238125"/>
                  </a:lnTo>
                  <a:lnTo>
                    <a:pt x="3341946" y="1708093"/>
                  </a:lnTo>
                  <a:lnTo>
                    <a:pt x="3103821" y="1946218"/>
                  </a:lnTo>
                  <a:lnTo>
                    <a:pt x="238125" y="1946218"/>
                  </a:lnTo>
                  <a:lnTo>
                    <a:pt x="0" y="170809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103821" y="0"/>
                  </a:lnTo>
                  <a:close/>
                </a:path>
              </a:pathLst>
            </a:custGeom>
            <a:blipFill>
              <a:blip r:embed="rId3"/>
              <a:stretch>
                <a:fillRect l="-12396" r="-62689" b="-100307"/>
              </a:stretch>
            </a:blipFill>
          </p:spPr>
        </p:sp>
      </p:grpSp>
      <p:sp>
        <p:nvSpPr>
          <p:cNvPr id="27" name="TextBox 27"/>
          <p:cNvSpPr txBox="1"/>
          <p:nvPr/>
        </p:nvSpPr>
        <p:spPr>
          <a:xfrm>
            <a:off x="8144936" y="4596975"/>
            <a:ext cx="8936534" cy="448349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</a:pPr>
            <a:endParaRPr/>
          </a:p>
        </p:txBody>
      </p:sp>
      <p:sp>
        <p:nvSpPr>
          <p:cNvPr id="28" name="TextBox 28"/>
          <p:cNvSpPr txBox="1"/>
          <p:nvPr/>
        </p:nvSpPr>
        <p:spPr>
          <a:xfrm>
            <a:off x="7967106" y="2740264"/>
            <a:ext cx="10320894" cy="526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6"/>
              </a:lnSpc>
            </a:pPr>
            <a:r>
              <a:rPr lang="en-US" sz="72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</a:rPr>
              <a:t>GROUP 12</a:t>
            </a:r>
          </a:p>
          <a:p>
            <a:pPr>
              <a:lnSpc>
                <a:spcPts val="7366"/>
              </a:lnSpc>
            </a:pPr>
            <a:endParaRPr lang="en-US" sz="2400" dirty="0">
              <a:solidFill>
                <a:srgbClr val="DEF0FF"/>
              </a:solidFill>
              <a:latin typeface="Cooper Black"/>
              <a:ea typeface="RQND Pro UltraWide"/>
              <a:cs typeface="RQND Pro UltraWide"/>
            </a:endParaRPr>
          </a:p>
          <a:p>
            <a:r>
              <a:rPr lang="en-US" sz="2400" dirty="0">
                <a:solidFill>
                  <a:srgbClr val="DEF0FF"/>
                </a:solidFill>
                <a:latin typeface="Cooper Black"/>
                <a:cs typeface="Helvetica"/>
              </a:rPr>
              <a:t>Course: Foundations of Machine Learning Frameworks (CSCN8010)</a:t>
            </a:r>
            <a:endParaRPr lang="en-US" sz="2400">
              <a:latin typeface="Cooper Black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DEF0FF"/>
              </a:solidFill>
              <a:latin typeface="Cooper Black"/>
              <a:cs typeface="Helvetica"/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DEF0FF"/>
                </a:solidFill>
                <a:latin typeface="Cooper Black"/>
                <a:cs typeface="Helvetica"/>
              </a:rPr>
              <a:t>Presented by:</a:t>
            </a:r>
            <a:endParaRPr lang="en-US" sz="2400">
              <a:latin typeface="Cooper Black"/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DEF0FF"/>
                </a:solidFill>
                <a:latin typeface="Cooper Black"/>
                <a:cs typeface="Helvetica"/>
              </a:rPr>
              <a:t>Daya Meenakshi Bala Subbu (8964370)</a:t>
            </a:r>
            <a:endParaRPr lang="en-US" sz="2400">
              <a:latin typeface="Cooper Black"/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DEF0FF"/>
                </a:solidFill>
                <a:latin typeface="Cooper Black"/>
                <a:cs typeface="Helvetica"/>
              </a:rPr>
              <a:t>Bismi Poulose (8981107)</a:t>
            </a:r>
            <a:endParaRPr lang="en-US" sz="2400">
              <a:latin typeface="Cooper Black"/>
              <a:ea typeface="Calibri"/>
              <a:cs typeface="Calibri"/>
            </a:endParaRPr>
          </a:p>
          <a:p>
            <a:pPr>
              <a:lnSpc>
                <a:spcPts val="7366"/>
              </a:lnSpc>
            </a:pPr>
            <a:endParaRPr lang="en-US" sz="2400" dirty="0">
              <a:solidFill>
                <a:srgbClr val="DEF0FF"/>
              </a:solidFill>
              <a:latin typeface="Cooper Black"/>
              <a:ea typeface="RQND Pro UltraWide"/>
              <a:cs typeface="RQND Pro Ultra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7353" y="-5756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028700" y="5851645"/>
            <a:ext cx="5849736" cy="3406655"/>
            <a:chOff x="0" y="0"/>
            <a:chExt cx="3341946" cy="194621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341946" cy="1946218"/>
            </a:xfrm>
            <a:custGeom>
              <a:avLst/>
              <a:gdLst/>
              <a:ahLst/>
              <a:cxnLst/>
              <a:rect l="l" t="t" r="r" b="b"/>
              <a:pathLst>
                <a:path w="3341946" h="1946218">
                  <a:moveTo>
                    <a:pt x="3103821" y="0"/>
                  </a:moveTo>
                  <a:lnTo>
                    <a:pt x="3341946" y="238125"/>
                  </a:lnTo>
                  <a:lnTo>
                    <a:pt x="3341946" y="1708093"/>
                  </a:lnTo>
                  <a:lnTo>
                    <a:pt x="3103821" y="1946218"/>
                  </a:lnTo>
                  <a:lnTo>
                    <a:pt x="238125" y="1946218"/>
                  </a:lnTo>
                  <a:lnTo>
                    <a:pt x="0" y="170809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103821" y="0"/>
                  </a:lnTo>
                  <a:close/>
                </a:path>
              </a:pathLst>
            </a:custGeom>
            <a:blipFill>
              <a:blip r:embed="rId3"/>
              <a:stretch>
                <a:fillRect l="-14774" t="-49050" r="-3841" b="-54631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3424060" y="8155123"/>
            <a:ext cx="835127" cy="835127"/>
          </a:xfrm>
          <a:custGeom>
            <a:avLst/>
            <a:gdLst/>
            <a:ahLst/>
            <a:cxnLst/>
            <a:rect l="l" t="t" r="r" b="b"/>
            <a:pathLst>
              <a:path w="835127" h="835127">
                <a:moveTo>
                  <a:pt x="0" y="0"/>
                </a:moveTo>
                <a:lnTo>
                  <a:pt x="835127" y="0"/>
                </a:lnTo>
                <a:lnTo>
                  <a:pt x="835127" y="835128"/>
                </a:lnTo>
                <a:lnTo>
                  <a:pt x="0" y="835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8441766" y="2492153"/>
            <a:ext cx="1580276" cy="158027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EF0FF">
                <a:alpha val="35686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602898" y="2653284"/>
            <a:ext cx="1258013" cy="125801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0829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441766" y="5085089"/>
            <a:ext cx="1580276" cy="158027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EF0FF">
                <a:alpha val="35686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602898" y="5246220"/>
            <a:ext cx="1258013" cy="125801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0829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441766" y="7678024"/>
            <a:ext cx="1580276" cy="1580276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EF0FF">
                <a:alpha val="35686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602898" y="7839156"/>
            <a:ext cx="1258013" cy="1258013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0829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28700" y="2464288"/>
            <a:ext cx="5849736" cy="611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6"/>
              </a:lnSpc>
            </a:pPr>
            <a:r>
              <a:rPr lang="en-US" sz="55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</a:rPr>
              <a:t>Introduction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28700" y="4639302"/>
            <a:ext cx="5849736" cy="26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58"/>
              </a:lnSpc>
            </a:pPr>
            <a:endParaRPr lang="en-US" sz="2450" spc="73" dirty="0">
              <a:solidFill>
                <a:srgbClr val="DEF0FF"/>
              </a:solidFill>
              <a:latin typeface="RQND Pro UltraWide"/>
              <a:ea typeface="RQND Pro UltraWide"/>
              <a:cs typeface="RQND Pro UltraWide"/>
            </a:endParaRPr>
          </a:p>
        </p:txBody>
      </p:sp>
      <p:sp>
        <p:nvSpPr>
          <p:cNvPr id="48" name="TextBox 48"/>
          <p:cNvSpPr txBox="1"/>
          <p:nvPr/>
        </p:nvSpPr>
        <p:spPr>
          <a:xfrm>
            <a:off x="10431407" y="2590736"/>
            <a:ext cx="7666641" cy="1843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3200" b="1" spc="-95" dirty="0">
                <a:solidFill>
                  <a:srgbClr val="DEF0FF"/>
                </a:solidFill>
                <a:latin typeface="Cooper Black"/>
                <a:ea typeface="Telegraf Bold"/>
                <a:cs typeface="Telegraf Bold"/>
              </a:rPr>
              <a:t>Objective</a:t>
            </a:r>
          </a:p>
          <a:p>
            <a:r>
              <a:rPr lang="en-US" sz="3200" spc="-95" dirty="0">
                <a:solidFill>
                  <a:srgbClr val="DEF0FF"/>
                </a:solidFill>
                <a:latin typeface="Cooper Black"/>
                <a:cs typeface="Helvetica"/>
              </a:rPr>
              <a:t>Classify images as either bird or drone using deep learning.</a:t>
            </a:r>
            <a:endParaRPr lang="en-US" sz="3200">
              <a:latin typeface="Cooper Black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2350" b="1" spc="-95" dirty="0">
              <a:solidFill>
                <a:srgbClr val="DEF0FF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10461364" y="5160090"/>
            <a:ext cx="7609079" cy="26780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-95" dirty="0">
                <a:solidFill>
                  <a:srgbClr val="DEF0FF"/>
                </a:solidFill>
                <a:latin typeface="Cooper Black"/>
                <a:cs typeface="Helvetica"/>
              </a:rPr>
              <a:t>Vision: </a:t>
            </a:r>
            <a:endParaRPr lang="en-US" sz="3200">
              <a:solidFill>
                <a:srgbClr val="000000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spc="-95" dirty="0">
                <a:solidFill>
                  <a:srgbClr val="DEF0FF"/>
                </a:solidFill>
                <a:latin typeface="Cooper Black"/>
                <a:cs typeface="Helvetica"/>
              </a:rPr>
              <a:t>Reliable aerial object detection is crucial in airspace security and wildlife protection.</a:t>
            </a:r>
            <a:endParaRPr lang="en-US" sz="3200">
              <a:latin typeface="Cooper Black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50" b="1" spc="-95" dirty="0">
              <a:solidFill>
                <a:srgbClr val="DEF0FF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10439630" y="7844425"/>
            <a:ext cx="7625526" cy="23763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-95" dirty="0">
                <a:solidFill>
                  <a:srgbClr val="DEF0FF"/>
                </a:solidFill>
                <a:latin typeface="Cooper Black"/>
                <a:cs typeface="Helvetica"/>
              </a:rPr>
              <a:t>Method: </a:t>
            </a:r>
            <a:endParaRPr lang="en-US" sz="3200">
              <a:solidFill>
                <a:srgbClr val="000000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spc="-95" dirty="0">
                <a:solidFill>
                  <a:srgbClr val="DEF0FF"/>
                </a:solidFill>
                <a:latin typeface="Cooper Black"/>
                <a:cs typeface="Helvetica"/>
              </a:rPr>
              <a:t>Apply Convolutional Neural Networks (CNN), VGG16 and MobilenetV2 model for image classification.</a:t>
            </a:r>
            <a:endParaRPr lang="en-US" sz="3200">
              <a:latin typeface="Cooper Black"/>
              <a:ea typeface="Calibri"/>
              <a:cs typeface="Calibri"/>
            </a:endParaRP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50" b="1" spc="-95" dirty="0">
              <a:solidFill>
                <a:srgbClr val="DEF0FF"/>
              </a:solidFill>
              <a:latin typeface="Telegraf Bold"/>
              <a:ea typeface="Telegraf Bold"/>
              <a:cs typeface="Telegraf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67203"/>
            <a:ext cx="2704510" cy="56149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14" name="Group 14"/>
          <p:cNvGrpSpPr/>
          <p:nvPr/>
        </p:nvGrpSpPr>
        <p:grpSpPr>
          <a:xfrm>
            <a:off x="1028700" y="2342115"/>
            <a:ext cx="7402442" cy="6916185"/>
            <a:chOff x="0" y="0"/>
            <a:chExt cx="2643282" cy="246964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643282" cy="2469648"/>
            </a:xfrm>
            <a:custGeom>
              <a:avLst/>
              <a:gdLst/>
              <a:ahLst/>
              <a:cxnLst/>
              <a:rect l="l" t="t" r="r" b="b"/>
              <a:pathLst>
                <a:path w="2643282" h="2469648">
                  <a:moveTo>
                    <a:pt x="248326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309628"/>
                  </a:lnTo>
                  <a:lnTo>
                    <a:pt x="160020" y="2469648"/>
                  </a:lnTo>
                  <a:lnTo>
                    <a:pt x="2483262" y="2469648"/>
                  </a:lnTo>
                  <a:lnTo>
                    <a:pt x="2643282" y="2309628"/>
                  </a:lnTo>
                  <a:lnTo>
                    <a:pt x="2643282" y="160020"/>
                  </a:lnTo>
                  <a:lnTo>
                    <a:pt x="248326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63500" y="6350"/>
              <a:ext cx="2516282" cy="2399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82508" y="3031257"/>
            <a:ext cx="5894827" cy="5537900"/>
            <a:chOff x="0" y="0"/>
            <a:chExt cx="3367707" cy="31637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367707" cy="3163795"/>
            </a:xfrm>
            <a:custGeom>
              <a:avLst/>
              <a:gdLst/>
              <a:ahLst/>
              <a:cxnLst/>
              <a:rect l="l" t="t" r="r" b="b"/>
              <a:pathLst>
                <a:path w="3367707" h="3163795">
                  <a:moveTo>
                    <a:pt x="3129582" y="0"/>
                  </a:moveTo>
                  <a:lnTo>
                    <a:pt x="3367707" y="238125"/>
                  </a:lnTo>
                  <a:lnTo>
                    <a:pt x="3367707" y="2925670"/>
                  </a:lnTo>
                  <a:lnTo>
                    <a:pt x="3129582" y="3163795"/>
                  </a:lnTo>
                  <a:lnTo>
                    <a:pt x="238125" y="3163795"/>
                  </a:lnTo>
                  <a:lnTo>
                    <a:pt x="0" y="2925670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129582" y="0"/>
                  </a:lnTo>
                  <a:close/>
                </a:path>
              </a:pathLst>
            </a:custGeom>
            <a:blipFill>
              <a:blip r:embed="rId3"/>
              <a:stretch>
                <a:fillRect l="-33506" r="-33506"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9187372" y="2097214"/>
            <a:ext cx="7707586" cy="1682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34"/>
              </a:lnSpc>
            </a:pPr>
            <a:r>
              <a:rPr lang="en-US" sz="6600" dirty="0">
                <a:solidFill>
                  <a:srgbClr val="DEF0FF"/>
                </a:solidFill>
                <a:latin typeface="Cooper Black"/>
                <a:sym typeface="RQND Pro UltraWide"/>
              </a:rPr>
              <a:t>Dataset Description</a:t>
            </a:r>
            <a:endParaRPr lang="en-US" sz="6600" dirty="0">
              <a:latin typeface="Cooper Black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9144000" y="5143500"/>
            <a:ext cx="8115300" cy="4114800"/>
            <a:chOff x="0" y="0"/>
            <a:chExt cx="2897831" cy="146932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97831" cy="1469323"/>
            </a:xfrm>
            <a:custGeom>
              <a:avLst/>
              <a:gdLst/>
              <a:ahLst/>
              <a:cxnLst/>
              <a:rect l="l" t="t" r="r" b="b"/>
              <a:pathLst>
                <a:path w="2897831" h="1469323">
                  <a:moveTo>
                    <a:pt x="2737811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309303"/>
                  </a:lnTo>
                  <a:lnTo>
                    <a:pt x="160020" y="1469323"/>
                  </a:lnTo>
                  <a:lnTo>
                    <a:pt x="2737811" y="1469323"/>
                  </a:lnTo>
                  <a:lnTo>
                    <a:pt x="2897831" y="1309303"/>
                  </a:lnTo>
                  <a:lnTo>
                    <a:pt x="2897831" y="160020"/>
                  </a:lnTo>
                  <a:lnTo>
                    <a:pt x="2737811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63500" y="6350"/>
              <a:ext cx="2770831" cy="13994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804962" y="5132691"/>
            <a:ext cx="8339284" cy="12541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spc="73" dirty="0">
                <a:solidFill>
                  <a:srgbClr val="DEF0FF"/>
                </a:solidFill>
                <a:latin typeface="Cooper Black"/>
                <a:cs typeface="Helvetica"/>
                <a:sym typeface="RQND Pro UltraWide"/>
              </a:rPr>
              <a:t>Source: Kaggle - Drone vs Bird Dataset</a:t>
            </a:r>
            <a:endParaRPr lang="en-US" sz="3200">
              <a:latin typeface="Cooper Black"/>
            </a:endParaRPr>
          </a:p>
          <a:p>
            <a:pPr algn="l">
              <a:lnSpc>
                <a:spcPts val="2058"/>
              </a:lnSpc>
            </a:pPr>
            <a:endParaRPr lang="en-US" sz="2450" spc="73" dirty="0">
              <a:solidFill>
                <a:srgbClr val="DEF0FF"/>
              </a:solidFill>
              <a:latin typeface="RQND Pro UltraWide"/>
              <a:ea typeface="RQND Pro UltraWide"/>
              <a:cs typeface="RQND Pro UltraWide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9806777" y="6089701"/>
            <a:ext cx="8343896" cy="27019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Feature Description:</a:t>
            </a:r>
          </a:p>
          <a:p>
            <a:pPr marL="285750" indent="-285750">
              <a:buFont typeface="Arial"/>
              <a:buChar char="•"/>
            </a:pPr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  <a:sym typeface="Telegraf"/>
              </a:rPr>
              <a:t>Contains labeled images of drones and birds.</a:t>
            </a:r>
            <a:endParaRPr lang="en-US" sz="3200">
              <a:latin typeface="Cooper Black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  <a:sym typeface="Telegraf"/>
              </a:rPr>
              <a:t>Applied train and validate split and preprocessing steps.</a:t>
            </a:r>
            <a:endParaRPr lang="en-US" sz="3200" dirty="0">
              <a:latin typeface="Cooper Black"/>
            </a:endParaRPr>
          </a:p>
          <a:p>
            <a:pPr algn="l">
              <a:lnSpc>
                <a:spcPts val="1960"/>
              </a:lnSpc>
              <a:spcBef>
                <a:spcPct val="0"/>
              </a:spcBef>
            </a:pPr>
            <a:endParaRPr lang="en-US" sz="1400" spc="-56" dirty="0">
              <a:solidFill>
                <a:srgbClr val="DEF0FF"/>
              </a:solidFill>
              <a:latin typeface="Telegraf"/>
              <a:ea typeface="Telegraf"/>
              <a:cs typeface="Telegra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31893" y="4024011"/>
            <a:ext cx="10819434" cy="4047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58"/>
              </a:lnSpc>
            </a:pPr>
            <a:r>
              <a:rPr lang="en-US" sz="6600" spc="73" dirty="0">
                <a:solidFill>
                  <a:srgbClr val="DEF0FF"/>
                </a:solidFill>
                <a:latin typeface="Cooper Black"/>
              </a:rPr>
              <a:t>Steps for Classification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93294" y="5464899"/>
            <a:ext cx="9096592" cy="3737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US" sz="3200" spc="-56" dirty="0">
              <a:solidFill>
                <a:srgbClr val="DEF0FF"/>
              </a:solidFill>
              <a:latin typeface="Cooper Black"/>
              <a:cs typeface="Helvetica"/>
            </a:endParaRPr>
          </a:p>
          <a:p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1. Data Loading &amp; Preprocessing.</a:t>
            </a:r>
            <a:endParaRPr lang="en-US" sz="3200" spc="-56" dirty="0">
              <a:solidFill>
                <a:srgbClr val="DEF0FF"/>
              </a:solidFill>
              <a:latin typeface="Cooper Black"/>
              <a:cs typeface="Helvetica"/>
            </a:endParaRPr>
          </a:p>
          <a:p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2. CNN, VGG16 and MobileNetV2 model</a:t>
            </a:r>
            <a:endParaRPr lang="en-US" sz="3200" spc="-56" dirty="0">
              <a:solidFill>
                <a:srgbClr val="DEF0FF"/>
              </a:solidFill>
              <a:latin typeface="Cooper Black"/>
              <a:cs typeface="Helvetica"/>
            </a:endParaRPr>
          </a:p>
          <a:p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3. Model Compilation </a:t>
            </a:r>
            <a:endParaRPr lang="en-US" sz="3200">
              <a:solidFill>
                <a:srgbClr val="000000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4. Model Training (Epochs &amp; Batch size)</a:t>
            </a:r>
            <a:endParaRPr lang="en-US" sz="3200">
              <a:latin typeface="Cooper Black"/>
              <a:ea typeface="Calibri"/>
              <a:cs typeface="Calibri"/>
            </a:endParaRPr>
          </a:p>
          <a:p>
            <a:r>
              <a:rPr lang="en-US" sz="3200" spc="-56" dirty="0">
                <a:solidFill>
                  <a:srgbClr val="DEF0FF"/>
                </a:solidFill>
                <a:latin typeface="Cooper Black"/>
                <a:ea typeface="Telegraf"/>
                <a:cs typeface="Helvetica"/>
              </a:rPr>
              <a:t>5. Evaluation (Confusion Matrix, Accuracy)</a:t>
            </a:r>
            <a:endParaRPr lang="en-US" sz="3200">
              <a:latin typeface="Cooper Black"/>
              <a:ea typeface="Calibri"/>
              <a:cs typeface="Calibri"/>
            </a:endParaRPr>
          </a:p>
          <a:p>
            <a:endParaRPr lang="en-US" sz="3200" dirty="0">
              <a:solidFill>
                <a:srgbClr val="DEF0FF"/>
              </a:solidFill>
              <a:latin typeface="Cooper Black"/>
              <a:ea typeface="Telegraf"/>
              <a:cs typeface="Helvetica"/>
            </a:endParaRPr>
          </a:p>
          <a:p>
            <a:pPr>
              <a:lnSpc>
                <a:spcPts val="1960"/>
              </a:lnSpc>
              <a:spcBef>
                <a:spcPct val="0"/>
              </a:spcBef>
            </a:pPr>
            <a:endParaRPr lang="en-US" sz="3200" spc="-56" dirty="0">
              <a:solidFill>
                <a:srgbClr val="DEF0FF"/>
              </a:solidFill>
              <a:latin typeface="Cooper Black"/>
              <a:ea typeface="Telegraf"/>
              <a:cs typeface="Telegraf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10397205" y="2490078"/>
            <a:ext cx="7443974" cy="6708845"/>
            <a:chOff x="0" y="0"/>
            <a:chExt cx="2658112" cy="239561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658112" cy="2395611"/>
            </a:xfrm>
            <a:custGeom>
              <a:avLst/>
              <a:gdLst/>
              <a:ahLst/>
              <a:cxnLst/>
              <a:rect l="l" t="t" r="r" b="b"/>
              <a:pathLst>
                <a:path w="2658112" h="2395611">
                  <a:moveTo>
                    <a:pt x="249809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235591"/>
                  </a:lnTo>
                  <a:lnTo>
                    <a:pt x="160020" y="2395611"/>
                  </a:lnTo>
                  <a:lnTo>
                    <a:pt x="2498092" y="2395611"/>
                  </a:lnTo>
                  <a:lnTo>
                    <a:pt x="2658112" y="2235591"/>
                  </a:lnTo>
                  <a:lnTo>
                    <a:pt x="2658112" y="160020"/>
                  </a:lnTo>
                  <a:lnTo>
                    <a:pt x="249809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63500" y="6350"/>
              <a:ext cx="2531112" cy="23257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029136" y="3075550"/>
            <a:ext cx="6812043" cy="5537900"/>
            <a:chOff x="0" y="0"/>
            <a:chExt cx="3891711" cy="316379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891711" cy="3163795"/>
            </a:xfrm>
            <a:custGeom>
              <a:avLst/>
              <a:gdLst/>
              <a:ahLst/>
              <a:cxnLst/>
              <a:rect l="l" t="t" r="r" b="b"/>
              <a:pathLst>
                <a:path w="3891711" h="3163795">
                  <a:moveTo>
                    <a:pt x="3653586" y="0"/>
                  </a:moveTo>
                  <a:lnTo>
                    <a:pt x="3891711" y="238125"/>
                  </a:lnTo>
                  <a:lnTo>
                    <a:pt x="3891711" y="2925670"/>
                  </a:lnTo>
                  <a:lnTo>
                    <a:pt x="3653586" y="3163795"/>
                  </a:lnTo>
                  <a:lnTo>
                    <a:pt x="238125" y="3163795"/>
                  </a:lnTo>
                  <a:lnTo>
                    <a:pt x="0" y="2925670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653586" y="0"/>
                  </a:lnTo>
                  <a:close/>
                </a:path>
              </a:pathLst>
            </a:custGeom>
            <a:blipFill>
              <a:blip r:embed="rId3"/>
              <a:stretch>
                <a:fillRect l="-11009" r="-11009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289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558984" y="467203"/>
            <a:ext cx="1179483" cy="56149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10" name="Group 10"/>
          <p:cNvGrpSpPr/>
          <p:nvPr/>
        </p:nvGrpSpPr>
        <p:grpSpPr>
          <a:xfrm>
            <a:off x="16842464" y="611864"/>
            <a:ext cx="416836" cy="41683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2691671"/>
            <a:ext cx="12067617" cy="694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24"/>
              </a:lnSpc>
            </a:pPr>
            <a:r>
              <a:rPr lang="en-US" sz="6000" dirty="0">
                <a:solidFill>
                  <a:srgbClr val="DEF0FF"/>
                </a:solidFill>
                <a:latin typeface="Cooper Black"/>
                <a:ea typeface="RQND Pro UltraWide"/>
                <a:cs typeface="RQND Pro UltraWide"/>
              </a:rPr>
              <a:t>Machine Learning Models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-1006981" y="4621885"/>
            <a:ext cx="7674708" cy="4392834"/>
            <a:chOff x="-1491849" y="0"/>
            <a:chExt cx="3853671" cy="113739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61822" cy="1137391"/>
            </a:xfrm>
            <a:custGeom>
              <a:avLst/>
              <a:gdLst/>
              <a:ahLst/>
              <a:cxnLst/>
              <a:rect l="l" t="t" r="r" b="b"/>
              <a:pathLst>
                <a:path w="2361822" h="1137391">
                  <a:moveTo>
                    <a:pt x="220180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977371"/>
                  </a:lnTo>
                  <a:lnTo>
                    <a:pt x="160020" y="1137391"/>
                  </a:lnTo>
                  <a:lnTo>
                    <a:pt x="2201802" y="1137391"/>
                  </a:lnTo>
                  <a:lnTo>
                    <a:pt x="2361822" y="977371"/>
                  </a:lnTo>
                  <a:lnTo>
                    <a:pt x="2361822" y="160020"/>
                  </a:lnTo>
                  <a:lnTo>
                    <a:pt x="220180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-1491849" y="795"/>
              <a:ext cx="3784617" cy="1106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010289" y="5174767"/>
            <a:ext cx="4647547" cy="3275857"/>
            <a:chOff x="0" y="0"/>
            <a:chExt cx="4361143" cy="316379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361143" cy="3163795"/>
            </a:xfrm>
            <a:custGeom>
              <a:avLst/>
              <a:gdLst/>
              <a:ahLst/>
              <a:cxnLst/>
              <a:rect l="l" t="t" r="r" b="b"/>
              <a:pathLst>
                <a:path w="4361143" h="3163795">
                  <a:moveTo>
                    <a:pt x="4123018" y="0"/>
                  </a:moveTo>
                  <a:lnTo>
                    <a:pt x="4361143" y="238125"/>
                  </a:lnTo>
                  <a:lnTo>
                    <a:pt x="4361143" y="2925670"/>
                  </a:lnTo>
                  <a:lnTo>
                    <a:pt x="4123018" y="3163795"/>
                  </a:lnTo>
                  <a:lnTo>
                    <a:pt x="238125" y="3163795"/>
                  </a:lnTo>
                  <a:lnTo>
                    <a:pt x="0" y="2925670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123018" y="0"/>
                  </a:lnTo>
                  <a:close/>
                </a:path>
              </a:pathLst>
            </a:custGeom>
            <a:blipFill>
              <a:blip r:embed="rId3"/>
              <a:stretch>
                <a:fillRect l="-11348" r="-11348"/>
              </a:stretch>
            </a:blipFill>
          </p:spPr>
        </p:sp>
      </p:grpSp>
      <p:sp>
        <p:nvSpPr>
          <p:cNvPr id="41" name="TextBox 41"/>
          <p:cNvSpPr txBox="1"/>
          <p:nvPr/>
        </p:nvSpPr>
        <p:spPr>
          <a:xfrm>
            <a:off x="7072035" y="4064748"/>
            <a:ext cx="7073490" cy="2198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3200" b="1" spc="-96" dirty="0">
                <a:solidFill>
                  <a:srgbClr val="DEF0FF"/>
                </a:solidFill>
                <a:latin typeface="Cooper Black"/>
                <a:ea typeface="Telegraf Bold"/>
                <a:cs typeface="Telegraf Bold"/>
              </a:rPr>
              <a:t>CNN Model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3200" b="1" spc="-96" dirty="0">
                <a:solidFill>
                  <a:srgbClr val="DEF0FF"/>
                </a:solidFill>
                <a:latin typeface="Cooper Black"/>
                <a:ea typeface="Telegraf Bold"/>
                <a:cs typeface="Telegraf Bold"/>
              </a:rPr>
              <a:t>VGG16 Model</a:t>
            </a:r>
          </a:p>
          <a:p>
            <a:pPr marL="457200" indent="-457200">
              <a:buFont typeface="Arial"/>
              <a:buChar char="•"/>
            </a:pPr>
            <a:r>
              <a:rPr lang="en-US" sz="3200" b="1" spc="-96" dirty="0">
                <a:solidFill>
                  <a:srgbClr val="DEF0FF"/>
                </a:solidFill>
                <a:latin typeface="Cooper Black"/>
                <a:ea typeface="Telegraf Bold"/>
                <a:cs typeface="Telegraf Bold"/>
              </a:rPr>
              <a:t>MobileNetV2 Model</a:t>
            </a:r>
            <a:endParaRPr lang="en-US" sz="3200" spc="-96" dirty="0">
              <a:solidFill>
                <a:srgbClr val="DEF0FF"/>
              </a:solidFill>
              <a:latin typeface="Cooper Black"/>
              <a:ea typeface="Telegraf Bold"/>
              <a:cs typeface="Telegraf Bold"/>
            </a:endParaRPr>
          </a:p>
          <a:p>
            <a:endParaRPr lang="en-US" sz="2400" b="1" spc="-96" dirty="0">
              <a:solidFill>
                <a:srgbClr val="DEF0FF"/>
              </a:solidFill>
              <a:latin typeface="Telegraf Bold"/>
              <a:ea typeface="Telegraf Bold"/>
              <a:cs typeface="Telegraf Bold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2400" b="1" spc="-96" dirty="0">
              <a:solidFill>
                <a:srgbClr val="DEF0FF"/>
              </a:solidFill>
              <a:latin typeface="Telegraf Bold"/>
              <a:ea typeface="Telegraf Bold"/>
              <a:cs typeface="Telegraf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500119" y="2572431"/>
            <a:ext cx="7052648" cy="6504963"/>
            <a:chOff x="0" y="0"/>
            <a:chExt cx="2518377" cy="232280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518377" cy="2322808"/>
            </a:xfrm>
            <a:custGeom>
              <a:avLst/>
              <a:gdLst/>
              <a:ahLst/>
              <a:cxnLst/>
              <a:rect l="l" t="t" r="r" b="b"/>
              <a:pathLst>
                <a:path w="2518377" h="2322808">
                  <a:moveTo>
                    <a:pt x="2358357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162788"/>
                  </a:lnTo>
                  <a:lnTo>
                    <a:pt x="160020" y="2322808"/>
                  </a:lnTo>
                  <a:lnTo>
                    <a:pt x="2358357" y="2322808"/>
                  </a:lnTo>
                  <a:lnTo>
                    <a:pt x="2518377" y="2162788"/>
                  </a:lnTo>
                  <a:lnTo>
                    <a:pt x="2518377" y="160020"/>
                  </a:lnTo>
                  <a:lnTo>
                    <a:pt x="2358357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63500" y="6350"/>
              <a:ext cx="2391377" cy="2252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28700" y="3189584"/>
            <a:ext cx="6494577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spc="-96" dirty="0">
                <a:solidFill>
                  <a:schemeClr val="bg1"/>
                </a:solidFill>
                <a:latin typeface="Cooper Black"/>
                <a:ea typeface="Calibri"/>
                <a:cs typeface="Calibri"/>
              </a:rPr>
              <a:t>Training Performance and Model Evaluation for CNN</a:t>
            </a:r>
          </a:p>
          <a:p>
            <a:endParaRPr lang="en-US" sz="3200" spc="-96" dirty="0">
              <a:solidFill>
                <a:schemeClr val="bg1"/>
              </a:solidFill>
              <a:latin typeface="Cooper Black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3200" spc="-96" dirty="0">
                <a:solidFill>
                  <a:schemeClr val="bg1"/>
                </a:solidFill>
                <a:latin typeface="Cooper Black"/>
                <a:ea typeface="+mn-lt"/>
                <a:cs typeface="+mn-lt"/>
              </a:rPr>
              <a:t>Loss and accuracy monitored over epochs.</a:t>
            </a:r>
            <a:endParaRPr lang="en-US" sz="3200">
              <a:solidFill>
                <a:schemeClr val="bg1"/>
              </a:solidFill>
              <a:latin typeface="Cooper Black"/>
            </a:endParaRPr>
          </a:p>
          <a:p>
            <a:pPr marL="285750" indent="-285750">
              <a:buFont typeface="Arial"/>
              <a:buChar char="•"/>
            </a:pPr>
            <a:r>
              <a:rPr lang="en-US" sz="3200" spc="-96" dirty="0">
                <a:solidFill>
                  <a:schemeClr val="bg1"/>
                </a:solidFill>
                <a:latin typeface="Cooper Black"/>
                <a:ea typeface="+mn-lt"/>
                <a:cs typeface="+mn-lt"/>
              </a:rPr>
              <a:t>Model shows decreasing loss trend and improving accuracy.</a:t>
            </a:r>
            <a:endParaRPr lang="en-US" sz="3200">
              <a:solidFill>
                <a:schemeClr val="bg1"/>
              </a:solidFill>
              <a:latin typeface="Cooper Black"/>
            </a:endParaRPr>
          </a:p>
          <a:p>
            <a:endParaRPr lang="en-US" sz="3200" spc="-96" dirty="0">
              <a:solidFill>
                <a:schemeClr val="bg1"/>
              </a:solidFill>
              <a:latin typeface="Cooper Black"/>
              <a:ea typeface="Calibri"/>
              <a:cs typeface="Calibri"/>
            </a:endParaRPr>
          </a:p>
          <a:p>
            <a:endParaRPr lang="en-US" sz="3200" spc="-96" dirty="0">
              <a:solidFill>
                <a:schemeClr val="bg1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spc="-96" dirty="0">
                <a:solidFill>
                  <a:srgbClr val="000000"/>
                </a:solidFill>
                <a:latin typeface="Cooper Black"/>
                <a:ea typeface="Calibri"/>
                <a:cs typeface="Calibri"/>
              </a:rPr>
              <a:t>Vi</a:t>
            </a:r>
            <a:endParaRPr lang="en-US" sz="3200" spc="-96" dirty="0">
              <a:solidFill>
                <a:schemeClr val="bg1"/>
              </a:solidFill>
              <a:latin typeface="Cooper Black"/>
              <a:ea typeface="Calibri"/>
              <a:cs typeface="Calibri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1793436-F614-8DD6-1212-DE6B16792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9641" y="2653686"/>
            <a:ext cx="10270555" cy="63446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1698109"/>
            <a:ext cx="16270833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28"/>
              </a:lnSpc>
            </a:pPr>
            <a:r>
              <a:rPr lang="en-US" sz="6600" dirty="0">
                <a:solidFill>
                  <a:srgbClr val="DEF0FF"/>
                </a:solidFill>
                <a:latin typeface="Cooper Black"/>
                <a:sym typeface="RQND Pro UltraWide"/>
              </a:rPr>
              <a:t>Hyperparameter Tuning using VGG16</a:t>
            </a:r>
            <a:endParaRPr lang="en-US" sz="6600" dirty="0">
              <a:solidFill>
                <a:srgbClr val="DEF0FF"/>
              </a:solidFill>
              <a:latin typeface="Cooper Black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741271" y="4076706"/>
            <a:ext cx="5070435" cy="3594041"/>
            <a:chOff x="0" y="0"/>
            <a:chExt cx="1810563" cy="128336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10563" cy="1283369"/>
            </a:xfrm>
            <a:custGeom>
              <a:avLst/>
              <a:gdLst/>
              <a:ahLst/>
              <a:cxnLst/>
              <a:rect l="l" t="t" r="r" b="b"/>
              <a:pathLst>
                <a:path w="1810563" h="1283369">
                  <a:moveTo>
                    <a:pt x="1650543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123349"/>
                  </a:lnTo>
                  <a:lnTo>
                    <a:pt x="160020" y="1283369"/>
                  </a:lnTo>
                  <a:lnTo>
                    <a:pt x="1650543" y="1283369"/>
                  </a:lnTo>
                  <a:lnTo>
                    <a:pt x="1810563" y="1123349"/>
                  </a:lnTo>
                  <a:lnTo>
                    <a:pt x="1810563" y="160020"/>
                  </a:lnTo>
                  <a:lnTo>
                    <a:pt x="165054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63500" y="6350"/>
              <a:ext cx="1683563" cy="12135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50137" y="3366707"/>
            <a:ext cx="6435954" cy="69352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VGG16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, a pre-trained convolutional neural network, to enhance our model's performance through </a:t>
            </a:r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transfer learning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.</a:t>
            </a:r>
            <a:endParaRPr lang="en-US" sz="3200">
              <a:latin typeface="Cooper Black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spc="-96" dirty="0">
              <a:solidFill>
                <a:srgbClr val="DEF0FF"/>
              </a:solidFill>
              <a:latin typeface="Cooper Black"/>
              <a:ea typeface="Calibri"/>
              <a:cs typeface="Calibri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spc="-96" dirty="0">
                <a:solidFill>
                  <a:srgbClr val="DEF0FF"/>
                </a:solidFill>
                <a:latin typeface="Cooper Black"/>
                <a:ea typeface="Calibri"/>
                <a:cs typeface="Calibri"/>
              </a:rPr>
              <a:t>Comparison of CNN and VGG16</a:t>
            </a:r>
          </a:p>
          <a:p>
            <a:r>
              <a:rPr lang="en-US" sz="3200" dirty="0">
                <a:solidFill>
                  <a:schemeClr val="bg1"/>
                </a:solidFill>
                <a:latin typeface="Cooper Black"/>
              </a:rPr>
              <a:t>CNN Model:</a:t>
            </a:r>
            <a:endParaRPr lang="en-US" sz="3200" dirty="0">
              <a:solidFill>
                <a:schemeClr val="bg1"/>
              </a:solidFill>
              <a:latin typeface="Cooper Black"/>
              <a:ea typeface="+mn-lt"/>
              <a:cs typeface="+mn-lt"/>
            </a:endParaRPr>
          </a:p>
          <a:p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Accuracy: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 0.7646</a:t>
            </a:r>
            <a:endParaRPr lang="en-US" sz="3200" dirty="0">
              <a:latin typeface="Cooper Black"/>
              <a:ea typeface="Calibri"/>
              <a:cs typeface="Calibri"/>
            </a:endParaRPr>
          </a:p>
          <a:p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Loss: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 0.7492</a:t>
            </a:r>
            <a:endParaRPr lang="en-US" sz="3200" dirty="0">
              <a:latin typeface="Cooper Black"/>
              <a:ea typeface="Calibri"/>
              <a:cs typeface="Calibri"/>
            </a:endParaRPr>
          </a:p>
          <a:p>
            <a:endParaRPr lang="en-US" sz="3200" spc="-96" dirty="0">
              <a:solidFill>
                <a:srgbClr val="DEF0FF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dirty="0">
                <a:solidFill>
                  <a:schemeClr val="bg1"/>
                </a:solidFill>
                <a:latin typeface="Cooper Black"/>
              </a:rPr>
              <a:t>VGG16 Model:</a:t>
            </a:r>
            <a:endParaRPr lang="en-US" sz="3200">
              <a:solidFill>
                <a:schemeClr val="bg1"/>
              </a:solidFill>
              <a:latin typeface="Cooper Black"/>
              <a:ea typeface="Calibri"/>
              <a:cs typeface="Calibri"/>
            </a:endParaRPr>
          </a:p>
          <a:p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Accuracy: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 0.8866</a:t>
            </a:r>
            <a:endParaRPr lang="en-US" sz="3200" dirty="0">
              <a:latin typeface="Cooper Black"/>
              <a:ea typeface="Calibri"/>
              <a:cs typeface="Calibri"/>
            </a:endParaRPr>
          </a:p>
          <a:p>
            <a:r>
              <a:rPr lang="en-US" sz="3200" b="1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Loss:</a:t>
            </a:r>
            <a:r>
              <a:rPr lang="en-US" sz="3200" spc="-9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 0.3201</a:t>
            </a:r>
            <a:endParaRPr lang="en-US" sz="3200" dirty="0">
              <a:latin typeface="Cooper Black"/>
              <a:ea typeface="Calibri"/>
              <a:cs typeface="Calibri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spc="-96" dirty="0">
              <a:solidFill>
                <a:srgbClr val="DEF0FF"/>
              </a:solidFill>
              <a:latin typeface="Cooper Black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52AB0-5792-4E2D-780E-6A1879271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868" y="4074663"/>
            <a:ext cx="10897240" cy="58807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39247" y="2801253"/>
            <a:ext cx="6465986" cy="4689862"/>
            <a:chOff x="0" y="0"/>
            <a:chExt cx="2455705" cy="168347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455705" cy="1683476"/>
            </a:xfrm>
            <a:custGeom>
              <a:avLst/>
              <a:gdLst/>
              <a:ahLst/>
              <a:cxnLst/>
              <a:rect l="l" t="t" r="r" b="b"/>
              <a:pathLst>
                <a:path w="2455705" h="1683476">
                  <a:moveTo>
                    <a:pt x="2295685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523456"/>
                  </a:lnTo>
                  <a:lnTo>
                    <a:pt x="160020" y="1683476"/>
                  </a:lnTo>
                  <a:lnTo>
                    <a:pt x="2295685" y="1683476"/>
                  </a:lnTo>
                  <a:lnTo>
                    <a:pt x="2455705" y="1523456"/>
                  </a:lnTo>
                  <a:lnTo>
                    <a:pt x="2455705" y="160020"/>
                  </a:lnTo>
                  <a:lnTo>
                    <a:pt x="229568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63500" y="6350"/>
              <a:ext cx="2328705" cy="1613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82009" y="3608621"/>
            <a:ext cx="6132140" cy="546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58"/>
              </a:lnSpc>
            </a:pPr>
            <a:r>
              <a:rPr lang="en-US" sz="2450" spc="73" dirty="0">
                <a:solidFill>
                  <a:srgbClr val="DEF0FF"/>
                </a:solidFill>
                <a:latin typeface="Cooper Black"/>
                <a:sym typeface="RQND Pro UltraWide"/>
              </a:rPr>
              <a:t>Fine Tuning – MobileNetV2 model Comparison with other Models</a:t>
            </a:r>
            <a:endParaRPr lang="en-US">
              <a:latin typeface="Cooper Black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11988342" y="2801253"/>
            <a:ext cx="6301526" cy="4673416"/>
            <a:chOff x="0" y="0"/>
            <a:chExt cx="2455705" cy="168347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455705" cy="1683476"/>
            </a:xfrm>
            <a:custGeom>
              <a:avLst/>
              <a:gdLst/>
              <a:ahLst/>
              <a:cxnLst/>
              <a:rect l="l" t="t" r="r" b="b"/>
              <a:pathLst>
                <a:path w="2455705" h="1683476">
                  <a:moveTo>
                    <a:pt x="2295685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523456"/>
                  </a:lnTo>
                  <a:lnTo>
                    <a:pt x="160020" y="1683476"/>
                  </a:lnTo>
                  <a:lnTo>
                    <a:pt x="2295685" y="1683476"/>
                  </a:lnTo>
                  <a:lnTo>
                    <a:pt x="2455705" y="1523456"/>
                  </a:lnTo>
                  <a:lnTo>
                    <a:pt x="2455705" y="160020"/>
                  </a:lnTo>
                  <a:lnTo>
                    <a:pt x="229568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B4C7D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63500" y="6350"/>
              <a:ext cx="2328705" cy="1613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752205" y="5551165"/>
            <a:ext cx="5372018" cy="1316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2800" spc="-5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CNN | 76.4%</a:t>
            </a:r>
            <a:endParaRPr lang="en-US" sz="2800" dirty="0">
              <a:solidFill>
                <a:srgbClr val="000000"/>
              </a:solidFill>
              <a:latin typeface="Cooper Black"/>
              <a:ea typeface="+mn-lt"/>
              <a:cs typeface="+mn-lt"/>
            </a:endParaRPr>
          </a:p>
          <a:p>
            <a:pPr>
              <a:lnSpc>
                <a:spcPts val="1960"/>
              </a:lnSpc>
              <a:spcBef>
                <a:spcPct val="0"/>
              </a:spcBef>
            </a:pPr>
            <a:br>
              <a:rPr lang="en-US" sz="2800" spc="-56" dirty="0">
                <a:latin typeface="Cooper Black"/>
                <a:ea typeface="+mn-lt"/>
                <a:cs typeface="+mn-lt"/>
              </a:rPr>
            </a:br>
            <a:r>
              <a:rPr lang="en-US" sz="2800" spc="-5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VGG16 | 88.6%</a:t>
            </a:r>
            <a:endParaRPr lang="en-US" sz="2800">
              <a:solidFill>
                <a:srgbClr val="000000"/>
              </a:solidFill>
              <a:latin typeface="Cooper Black"/>
              <a:ea typeface="+mn-lt"/>
              <a:cs typeface="+mn-lt"/>
            </a:endParaRPr>
          </a:p>
          <a:p>
            <a:pPr>
              <a:lnSpc>
                <a:spcPts val="1960"/>
              </a:lnSpc>
              <a:spcBef>
                <a:spcPct val="0"/>
              </a:spcBef>
            </a:pPr>
            <a:br>
              <a:rPr lang="en-US" sz="2800" spc="-56" dirty="0">
                <a:latin typeface="Cooper Black"/>
                <a:ea typeface="+mn-lt"/>
                <a:cs typeface="+mn-lt"/>
              </a:rPr>
            </a:br>
            <a:r>
              <a:rPr lang="en-US" sz="2800" spc="-56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MobileNetV2 | 81.2%</a:t>
            </a:r>
            <a:endParaRPr lang="en-US" sz="2800">
              <a:latin typeface="Cooper Black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744364" y="4501096"/>
            <a:ext cx="4952644" cy="412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800" b="1" spc="-95" dirty="0">
                <a:solidFill>
                  <a:srgbClr val="DEF0FF"/>
                </a:solidFill>
                <a:latin typeface="Cooper Black"/>
                <a:sym typeface="Telegraf Bold"/>
              </a:rPr>
              <a:t>Model Accuracy </a:t>
            </a:r>
            <a:r>
              <a:rPr lang="en-US" sz="2800" b="1" spc="-95" err="1">
                <a:solidFill>
                  <a:srgbClr val="DEF0FF"/>
                </a:solidFill>
                <a:latin typeface="Cooper Black"/>
                <a:sym typeface="Telegraf Bold"/>
              </a:rPr>
              <a:t>Comparsion</a:t>
            </a:r>
            <a:endParaRPr lang="en-US" sz="2800">
              <a:latin typeface="Cooper Black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2594843" y="3398660"/>
            <a:ext cx="5700939" cy="3826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b="1" spc="-95" dirty="0">
                <a:solidFill>
                  <a:srgbClr val="DEF0FF"/>
                </a:solidFill>
                <a:latin typeface="Cooper Black"/>
                <a:ea typeface="Telegraf Bold"/>
                <a:cs typeface="Telegraf Bold"/>
              </a:rPr>
              <a:t>Challenges Faced</a:t>
            </a:r>
          </a:p>
          <a:p>
            <a:pPr marL="285750" indent="-285750">
              <a:buFont typeface="Arial"/>
              <a:buChar char="•"/>
            </a:pPr>
            <a:r>
              <a:rPr lang="en-US" sz="3200" spc="-95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Variability in image sizes and quality.</a:t>
            </a:r>
            <a:endParaRPr lang="en-US" sz="3200">
              <a:latin typeface="Cooper Black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3200" spc="-95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Imbalanced data during initial stages.</a:t>
            </a:r>
            <a:endParaRPr lang="en-US" sz="3200">
              <a:latin typeface="Cooper Black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3200" spc="-95" dirty="0">
                <a:solidFill>
                  <a:srgbClr val="DEF0FF"/>
                </a:solidFill>
                <a:latin typeface="Cooper Black"/>
                <a:ea typeface="+mn-lt"/>
                <a:cs typeface="+mn-lt"/>
              </a:rPr>
              <a:t>Model overfitting in early trials.</a:t>
            </a:r>
            <a:endParaRPr lang="en-US" sz="3200">
              <a:latin typeface="Cooper Black"/>
              <a:ea typeface="+mn-lt"/>
              <a:cs typeface="+mn-lt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b="1" spc="-95" dirty="0">
              <a:solidFill>
                <a:srgbClr val="DEF0FF"/>
              </a:solidFill>
              <a:latin typeface="Cooper Black"/>
              <a:ea typeface="Telegraf Bold"/>
              <a:cs typeface="Telegraf Bold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B41A6B7-8BAA-D1EA-ED8E-79ECF02C7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320" y="2734634"/>
            <a:ext cx="5710958" cy="4332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cp:revision>459</cp:revision>
  <dcterms:created xsi:type="dcterms:W3CDTF">2006-08-16T00:00:00Z</dcterms:created>
  <dcterms:modified xsi:type="dcterms:W3CDTF">2025-04-17T05:18:31Z</dcterms:modified>
  <dc:identifier>DAGk261Lubw</dc:identifier>
</cp:coreProperties>
</file>

<file path=docProps/thumbnail.jpeg>
</file>